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69" r:id="rId4"/>
    <p:sldId id="474" r:id="rId5"/>
    <p:sldId id="475" r:id="rId6"/>
    <p:sldId id="280" r:id="rId7"/>
    <p:sldId id="533" r:id="rId8"/>
    <p:sldId id="537" r:id="rId9"/>
    <p:sldId id="495" r:id="rId10"/>
    <p:sldId id="535" r:id="rId11"/>
    <p:sldId id="538" r:id="rId12"/>
    <p:sldId id="573" r:id="rId13"/>
    <p:sldId id="572" r:id="rId14"/>
    <p:sldId id="557" r:id="rId15"/>
    <p:sldId id="562" r:id="rId16"/>
    <p:sldId id="564" r:id="rId17"/>
    <p:sldId id="258" r:id="rId18"/>
    <p:sldId id="259" r:id="rId19"/>
    <p:sldId id="260" r:id="rId20"/>
    <p:sldId id="565" r:id="rId21"/>
    <p:sldId id="530" r:id="rId22"/>
    <p:sldId id="568" r:id="rId23"/>
    <p:sldId id="566" r:id="rId24"/>
    <p:sldId id="567" r:id="rId25"/>
    <p:sldId id="272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4F81BD"/>
    <a:srgbClr val="385D8A"/>
    <a:srgbClr val="A9380B"/>
    <a:srgbClr val="3A6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90" autoAdjust="0"/>
  </p:normalViewPr>
  <p:slideViewPr>
    <p:cSldViewPr>
      <p:cViewPr varScale="1">
        <p:scale>
          <a:sx n="63" d="100"/>
          <a:sy n="63" d="100"/>
        </p:scale>
        <p:origin x="1542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B2541BC-4ADA-409E-876F-265880CDD69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78824D8-AE0C-46A2-B60B-2415B4F87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824D8-AE0C-46A2-B60B-2415B4F875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5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Biden Administration – big push these days</a:t>
            </a:r>
          </a:p>
          <a:p>
            <a:endParaRPr lang="en-US" dirty="0"/>
          </a:p>
          <a:p>
            <a:r>
              <a:rPr lang="en-US" dirty="0"/>
              <a:t>The idea that we are truly of service</a:t>
            </a:r>
          </a:p>
          <a:p>
            <a:endParaRPr lang="en-US" dirty="0"/>
          </a:p>
          <a:p>
            <a:r>
              <a:rPr lang="en-US" dirty="0"/>
              <a:t>Organizations exist to:</a:t>
            </a:r>
          </a:p>
          <a:p>
            <a:r>
              <a:rPr lang="en-US" dirty="0"/>
              <a:t> - Make a profit</a:t>
            </a:r>
          </a:p>
          <a:p>
            <a:r>
              <a:rPr lang="en-US" dirty="0"/>
              <a:t> - Be of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824D8-AE0C-46A2-B60B-2415B4F875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0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3ab2aba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53ab2aba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1a5694da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51a5694da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3ab2aba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53ab2aba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7289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1a5694da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51a5694da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062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824D8-AE0C-46A2-B60B-2415B4F875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824D8-AE0C-46A2-B60B-2415B4F875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3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824D8-AE0C-46A2-B60B-2415B4F875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9577" indent="-189577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2E925-5778-495E-9D51-85B1B2315E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1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value of joining this organization?</a:t>
            </a:r>
          </a:p>
          <a:p>
            <a:pPr lvl="1"/>
            <a:r>
              <a:rPr lang="en-US" dirty="0"/>
              <a:t>Short and sweet</a:t>
            </a:r>
          </a:p>
          <a:p>
            <a:pPr lvl="1"/>
            <a:r>
              <a:rPr lang="en-US" dirty="0"/>
              <a:t>Addressing desires or pains of your audience (retired educators)</a:t>
            </a:r>
          </a:p>
          <a:p>
            <a:pPr lvl="1"/>
            <a:r>
              <a:rPr lang="en-US" dirty="0"/>
              <a:t>A place where you excel over the rest – our “bread and butter”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824D8-AE0C-46A2-B60B-2415B4F875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4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do?  </a:t>
            </a:r>
          </a:p>
          <a:p>
            <a:r>
              <a:rPr lang="en-US" dirty="0"/>
              <a:t>Do you help them to avoid pain? Or seek pleasure?</a:t>
            </a:r>
          </a:p>
          <a:p>
            <a:r>
              <a:rPr lang="en-US" dirty="0"/>
              <a:t>What is the need you fulfill?</a:t>
            </a:r>
          </a:p>
          <a:p>
            <a:endParaRPr lang="en-US" dirty="0"/>
          </a:p>
          <a:p>
            <a:r>
              <a:rPr lang="en-US" dirty="0"/>
              <a:t>Talking to people – what is their current pain?</a:t>
            </a:r>
          </a:p>
          <a:p>
            <a:r>
              <a:rPr lang="en-US" dirty="0"/>
              <a:t>What can you do to help</a:t>
            </a:r>
          </a:p>
          <a:p>
            <a:endParaRPr lang="en-US" dirty="0"/>
          </a:p>
          <a:p>
            <a:r>
              <a:rPr lang="en-US" dirty="0"/>
              <a:t>Wash State – mini-grants</a:t>
            </a:r>
          </a:p>
          <a:p>
            <a:r>
              <a:rPr lang="en-US" dirty="0"/>
              <a:t>Respect among teachers – allows them to do things to enhance their teaching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824D8-AE0C-46A2-B60B-2415B4F875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4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824D8-AE0C-46A2-B60B-2415B4F875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15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and sweet</a:t>
            </a:r>
          </a:p>
          <a:p>
            <a:r>
              <a:rPr lang="en-US" dirty="0"/>
              <a:t>The reason we exist</a:t>
            </a:r>
          </a:p>
          <a:p>
            <a:r>
              <a:rPr lang="en-US" dirty="0"/>
              <a:t>Not 100 – one clear one</a:t>
            </a:r>
          </a:p>
          <a:p>
            <a:r>
              <a:rPr lang="en-US" dirty="0"/>
              <a:t>What is it?</a:t>
            </a:r>
          </a:p>
          <a:p>
            <a:endParaRPr lang="en-US" dirty="0"/>
          </a:p>
          <a:p>
            <a:r>
              <a:rPr lang="en-US" dirty="0"/>
              <a:t>The one thing we are really here to do?</a:t>
            </a:r>
          </a:p>
          <a:p>
            <a:endParaRPr lang="en-US" dirty="0"/>
          </a:p>
          <a:p>
            <a:r>
              <a:rPr lang="en-US" dirty="0"/>
              <a:t>Share recent retiree’s motivation on why they are members and the value they 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824D8-AE0C-46A2-B60B-2415B4F875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5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mission is to Protect your Pension.  </a:t>
            </a:r>
          </a:p>
          <a:p>
            <a:r>
              <a:rPr lang="en-US" dirty="0"/>
              <a:t>You earned it, we want to make sure you get what you need to retire with ease.</a:t>
            </a:r>
          </a:p>
          <a:p>
            <a:r>
              <a:rPr lang="en-US" dirty="0"/>
              <a:t>We provide a service of monitoring all of the legislation that is introduced to ensure there is no negative impact to your hard-earned pension.</a:t>
            </a:r>
          </a:p>
          <a:p>
            <a:r>
              <a:rPr lang="en-US" dirty="0"/>
              <a:t>We are the only organization in the state that is dedicated to Protecting your Pension.</a:t>
            </a:r>
          </a:p>
          <a:p>
            <a:r>
              <a:rPr lang="en-US" dirty="0"/>
              <a:t>Here are some threats that have come up against your pension that we have helped to navigate.</a:t>
            </a:r>
          </a:p>
          <a:p>
            <a:r>
              <a:rPr lang="en-US" dirty="0"/>
              <a:t>When you join our organization, you provide a greater voice to protect the pension of all retired educators.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824D8-AE0C-46A2-B60B-2415B4F875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6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76201"/>
            <a:ext cx="5029200" cy="17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Shannon Parish\AppData\Local\Microsoft\Windows\Temporary Internet Files\Content.IE5\P98Q52K2\MP900426633[1].jpg"/>
          <p:cNvPicPr>
            <a:picLocks noChangeAspect="1" noChangeArrowheads="1"/>
          </p:cNvPicPr>
          <p:nvPr userDrawn="1"/>
        </p:nvPicPr>
        <p:blipFill>
          <a:blip r:embed="rId3" cstate="print"/>
          <a:srcRect l="53333" r="3334"/>
          <a:stretch>
            <a:fillRect/>
          </a:stretch>
        </p:blipFill>
        <p:spPr bwMode="auto">
          <a:xfrm flipH="1">
            <a:off x="0" y="0"/>
            <a:ext cx="29718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 userDrawn="1"/>
        </p:nvSpPr>
        <p:spPr>
          <a:xfrm>
            <a:off x="2971800" y="5257800"/>
            <a:ext cx="61722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257800"/>
            <a:ext cx="2971800" cy="1600200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895600"/>
            <a:ext cx="5943600" cy="228600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334000"/>
            <a:ext cx="5943600" cy="1371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F9F5E-8FF8-41B5-88E7-958486B792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3257550"/>
            <a:ext cx="301942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A0FE2-D7AC-40F3-8987-FB44D73CD598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E00D3E-E554-456B-A161-80D444360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A0FE2-D7AC-40F3-8987-FB44D73CD598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E00D3E-E554-456B-A161-80D444360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6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3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0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7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6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8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921152"/>
            <a:ext cx="914400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6" t="16450" r="9091" b="18446"/>
          <a:stretch>
            <a:fillRect/>
          </a:stretch>
        </p:blipFill>
        <p:spPr bwMode="auto">
          <a:xfrm>
            <a:off x="7296208" y="6396066"/>
            <a:ext cx="16154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359430" y="6489412"/>
            <a:ext cx="37221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8F6F802C-CCB0-4E0D-8435-1E0A91C5B656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BAD016C-3F00-4FB4-9142-868DD4631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626" t="14444" r="25624" b="72222"/>
          <a:stretch/>
        </p:blipFill>
        <p:spPr>
          <a:xfrm>
            <a:off x="76200" y="6309360"/>
            <a:ext cx="1371600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84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9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0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A0FE2-D7AC-40F3-8987-FB44D73CD598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E00D3E-E554-456B-A161-80D444360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A0FE2-D7AC-40F3-8987-FB44D73CD598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E00D3E-E554-456B-A161-80D444360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A0FE2-D7AC-40F3-8987-FB44D73CD598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E00D3E-E554-456B-A161-80D444360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21152"/>
            <a:ext cx="914400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6" t="16450" r="9091" b="18446"/>
          <a:stretch>
            <a:fillRect/>
          </a:stretch>
        </p:blipFill>
        <p:spPr bwMode="auto">
          <a:xfrm>
            <a:off x="7296208" y="6396066"/>
            <a:ext cx="16154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359430" y="6489412"/>
            <a:ext cx="37221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8F6F802C-CCB0-4E0D-8435-1E0A91C5B656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57EB5-509D-4383-9344-BC879D2C2EAA}"/>
              </a:ext>
            </a:extLst>
          </p:cNvPr>
          <p:cNvSpPr/>
          <p:nvPr userDrawn="1"/>
        </p:nvSpPr>
        <p:spPr>
          <a:xfrm>
            <a:off x="0" y="6406055"/>
            <a:ext cx="91440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E7910DE-5C08-4845-9D44-4DD9A4A01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626" t="14444" r="25624" b="72222"/>
          <a:stretch/>
        </p:blipFill>
        <p:spPr>
          <a:xfrm>
            <a:off x="76200" y="6324600"/>
            <a:ext cx="13335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A0FE2-D7AC-40F3-8987-FB44D73CD598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E00D3E-E554-456B-A161-80D444360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A0FE2-D7AC-40F3-8987-FB44D73CD598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E00D3E-E554-456B-A161-80D444360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A0FE2-D7AC-40F3-8987-FB44D73CD598}" type="datetimeFigureOut">
              <a:rPr lang="en-US" smtClean="0"/>
              <a:pPr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E00D3E-E554-456B-A161-80D444360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w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6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openxmlformats.org/officeDocument/2006/relationships/image" Target="../media/image26.jpg"/><Relationship Id="rId10" Type="http://schemas.openxmlformats.org/officeDocument/2006/relationships/image" Target="../media/image33.png"/><Relationship Id="rId4" Type="http://schemas.openxmlformats.org/officeDocument/2006/relationships/image" Target="../media/image25.jp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proutsocial.com/insights/best-times-to-post-on-facebook/#nonprofits" TargetMode="External"/><Relationship Id="rId2" Type="http://schemas.openxmlformats.org/officeDocument/2006/relationships/hyperlink" Target="https://influencermarketinghub.com/best-times-to-post-on-faceboo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1434347"/>
            <a:ext cx="5943600" cy="2590800"/>
          </a:xfrm>
        </p:spPr>
        <p:txBody>
          <a:bodyPr>
            <a:normAutofit/>
          </a:bodyPr>
          <a:lstStyle/>
          <a:p>
            <a:r>
              <a:rPr lang="en-US" b="1" dirty="0"/>
              <a:t>Finding and Engaging Your Audience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Amina Makhdoom Lynch</a:t>
            </a:r>
          </a:p>
          <a:p>
            <a:pPr>
              <a:defRPr/>
            </a:pPr>
            <a:r>
              <a:rPr lang="en-US" dirty="0"/>
              <a:t>Fresnel Consulting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September 26,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051E0-B389-6FE4-850A-2A6BA9859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2057400" cy="133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663A-E78A-DBED-729F-6BA29154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clear mission messages?</a:t>
            </a:r>
          </a:p>
        </p:txBody>
      </p:sp>
      <p:pic>
        <p:nvPicPr>
          <p:cNvPr id="7170" name="Picture 2" descr="John Hopkins Medicine Strategic Plan Innovation 2023">
            <a:extLst>
              <a:ext uri="{FF2B5EF4-FFF2-40B4-BE49-F238E27FC236}">
                <a16:creationId xmlns:a16="http://schemas.microsoft.com/office/drawing/2014/main" id="{D5DB39D9-0BB3-0EC0-D4F3-BEE28EF5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522" y="1569243"/>
            <a:ext cx="4422200" cy="30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4E5EF8-9ED3-B1C5-6652-69DA007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41148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We protect your pension!</a:t>
            </a:r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4FBEEB-FD7F-6F3E-9DAB-C5B3C33FA4DA}"/>
              </a:ext>
            </a:extLst>
          </p:cNvPr>
          <p:cNvSpPr txBox="1">
            <a:spLocks/>
          </p:cNvSpPr>
          <p:nvPr/>
        </p:nvSpPr>
        <p:spPr>
          <a:xfrm>
            <a:off x="152400" y="2759529"/>
            <a:ext cx="43561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ú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b="1" dirty="0"/>
              <a:t>We advocate for retirement benefits you need.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0FFFB2-80E7-1F48-9627-E0144A8CD368}"/>
              </a:ext>
            </a:extLst>
          </p:cNvPr>
          <p:cNvSpPr txBox="1">
            <a:spLocks/>
          </p:cNvSpPr>
          <p:nvPr/>
        </p:nvSpPr>
        <p:spPr>
          <a:xfrm>
            <a:off x="152400" y="4648200"/>
            <a:ext cx="43561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ú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b="1" dirty="0"/>
              <a:t>We are the voice of retired educators on issues that matter.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478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7CDC-A9DE-5127-6C99-66555147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go to find information?</a:t>
            </a:r>
          </a:p>
        </p:txBody>
      </p:sp>
      <p:pic>
        <p:nvPicPr>
          <p:cNvPr id="1026" name="Picture 2" descr="4 Ways to Find Information on People - wikiHow">
            <a:extLst>
              <a:ext uri="{FF2B5EF4-FFF2-40B4-BE49-F238E27FC236}">
                <a16:creationId xmlns:a16="http://schemas.microsoft.com/office/drawing/2014/main" id="{E807366D-F264-0EF0-B102-CEAFF023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562600" cy="41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9CBF2A-44BE-6652-7C57-DE0FC1AEF71A}"/>
              </a:ext>
            </a:extLst>
          </p:cNvPr>
          <p:cNvSpPr txBox="1"/>
          <p:nvPr/>
        </p:nvSpPr>
        <p:spPr>
          <a:xfrm>
            <a:off x="533400" y="5660571"/>
            <a:ext cx="8077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Always good to ensure you have a presence on the web.  </a:t>
            </a:r>
          </a:p>
          <a:p>
            <a:pPr algn="ctr"/>
            <a:r>
              <a:rPr lang="en-US" b="1" dirty="0"/>
              <a:t>Even if it is a basic website.</a:t>
            </a:r>
          </a:p>
        </p:txBody>
      </p:sp>
    </p:spTree>
    <p:extLst>
      <p:ext uri="{BB962C8B-B14F-4D97-AF65-F5344CB8AC3E}">
        <p14:creationId xmlns:p14="http://schemas.microsoft.com/office/powerpoint/2010/main" val="15467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E54F1-8EAF-4AB2-488D-10102D63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E31D2-61C3-567B-6299-1613751A1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what you have heard so far, what would be good content to put on your website?</a:t>
            </a:r>
          </a:p>
          <a:p>
            <a:pPr lvl="1"/>
            <a:r>
              <a:rPr lang="en-US" dirty="0"/>
              <a:t>Mission Statement</a:t>
            </a:r>
          </a:p>
          <a:p>
            <a:pPr lvl="1"/>
            <a:r>
              <a:rPr lang="en-US" dirty="0"/>
              <a:t>Who you are (and if you can distinguish yourself from others) – such as the only organization that solely focuses on retired educators in the state of Maryland</a:t>
            </a:r>
          </a:p>
          <a:p>
            <a:pPr lvl="1"/>
            <a:r>
              <a:rPr lang="en-US" dirty="0"/>
              <a:t>Contact information</a:t>
            </a:r>
          </a:p>
          <a:p>
            <a:pPr lvl="2"/>
            <a:r>
              <a:rPr lang="en-US" dirty="0"/>
              <a:t>Include Facebook and other Social Media (SM) links here too</a:t>
            </a:r>
          </a:p>
          <a:p>
            <a:pPr lvl="1"/>
            <a:r>
              <a:rPr lang="en-US" dirty="0"/>
              <a:t>Overview of programs or how people can get involved</a:t>
            </a:r>
          </a:p>
          <a:p>
            <a:pPr lvl="1"/>
            <a:r>
              <a:rPr lang="en-US" dirty="0"/>
              <a:t>CLEAR next steps on how they can join, attend an event, or get on your mailing list</a:t>
            </a:r>
          </a:p>
        </p:txBody>
      </p:sp>
    </p:spTree>
    <p:extLst>
      <p:ext uri="{BB962C8B-B14F-4D97-AF65-F5344CB8AC3E}">
        <p14:creationId xmlns:p14="http://schemas.microsoft.com/office/powerpoint/2010/main" val="40033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138C-012F-617A-02ED-F952EC1B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engage? By thinking about…</a:t>
            </a:r>
          </a:p>
        </p:txBody>
      </p:sp>
      <p:pic>
        <p:nvPicPr>
          <p:cNvPr id="6146" name="Picture 2" descr="Smart Document Solutions - Improve Customer Experience in 4 Steps">
            <a:extLst>
              <a:ext uri="{FF2B5EF4-FFF2-40B4-BE49-F238E27FC236}">
                <a16:creationId xmlns:a16="http://schemas.microsoft.com/office/drawing/2014/main" id="{44285FFB-7C76-7954-F735-8E4FF8048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77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73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BBE6-D831-BF62-8815-46B173BB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speaking to our current retirees?</a:t>
            </a:r>
          </a:p>
        </p:txBody>
      </p:sp>
      <p:pic>
        <p:nvPicPr>
          <p:cNvPr id="5122" name="Picture 2" descr="Retired Teacher Stock Illustrations – 218 Retired Teacher Stock  Illustrations, Vectors &amp; Clipart - Dreamstime">
            <a:extLst>
              <a:ext uri="{FF2B5EF4-FFF2-40B4-BE49-F238E27FC236}">
                <a16:creationId xmlns:a16="http://schemas.microsoft.com/office/drawing/2014/main" id="{1F5D6AB9-4E2C-9EC7-A0C9-70EC96B6A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0042"/>
            <a:ext cx="4401478" cy="44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eacher Retirement Caricature | Caricature, Teacher cartoon, Caricature  gifts">
            <a:extLst>
              <a:ext uri="{FF2B5EF4-FFF2-40B4-BE49-F238E27FC236}">
                <a16:creationId xmlns:a16="http://schemas.microsoft.com/office/drawing/2014/main" id="{E715EF7D-1273-B2F6-8758-348206D920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352800" cy="465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5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8705" y="852469"/>
            <a:ext cx="3277125" cy="51435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42900" y="2966174"/>
            <a:ext cx="292995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b="1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b="1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33166" y="3614692"/>
            <a:ext cx="2727900" cy="2059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Single, kids and grandkids</a:t>
            </a:r>
          </a:p>
          <a:p>
            <a:pPr marL="9525" defTabSz="685800">
              <a:spcBef>
                <a:spcPts val="450"/>
              </a:spcBef>
              <a:buClr>
                <a:srgbClr val="FFFFFF"/>
              </a:buClr>
              <a:buSzPts val="1600"/>
            </a:pPr>
            <a:endParaRPr lang="en-US" sz="12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36 years as a teacher</a:t>
            </a:r>
          </a:p>
          <a:p>
            <a:pPr marL="223838" lvl="4" indent="-214313" defTabSz="685800">
              <a:spcBef>
                <a:spcPts val="450"/>
              </a:spcBef>
              <a:buClr>
                <a:srgbClr val="FFFFFF"/>
              </a:buClr>
              <a:buSzPts val="1600"/>
              <a:buFont typeface="Wingdings" panose="05000000000000000000" pitchFamily="2" charset="2"/>
              <a:buChar char="v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HS, MS and Elementary</a:t>
            </a:r>
          </a:p>
          <a:p>
            <a:pPr marL="223838" lvl="1" indent="-214313" defTabSz="685800">
              <a:spcBef>
                <a:spcPts val="450"/>
              </a:spcBef>
              <a:buClr>
                <a:srgbClr val="FFFFFF"/>
              </a:buClr>
              <a:buSzPts val="1600"/>
              <a:buFont typeface="Wingdings" panose="05000000000000000000" pitchFamily="2" charset="2"/>
              <a:buChar char="v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Also taught in NY and NC</a:t>
            </a:r>
          </a:p>
          <a:p>
            <a:pPr marL="223838" lvl="1" indent="-214313" defTabSz="685800">
              <a:spcBef>
                <a:spcPts val="450"/>
              </a:spcBef>
              <a:buClr>
                <a:srgbClr val="FFFFFF"/>
              </a:buClr>
              <a:buSzPts val="1600"/>
              <a:buFont typeface="Wingdings" panose="05000000000000000000" pitchFamily="2" charset="2"/>
              <a:buChar char="v"/>
            </a:pPr>
            <a:endParaRPr lang="en-US" sz="12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3838" lvl="1" indent="-214313" defTabSz="685800">
              <a:spcBef>
                <a:spcPts val="450"/>
              </a:spcBef>
              <a:buClr>
                <a:srgbClr val="FFFFFF"/>
              </a:buClr>
              <a:buSzPts val="1600"/>
              <a:buFont typeface="Wingdings" panose="05000000000000000000" pitchFamily="2" charset="2"/>
              <a:buChar char="q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Retired in 2023 (new retiree)</a:t>
            </a:r>
          </a:p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endParaRPr lang="en-US" sz="12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0" y="852469"/>
            <a:ext cx="9144000" cy="30006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1050" b="1" kern="0" dirty="0">
                <a:solidFill>
                  <a:srgbClr val="D9EAD3"/>
                </a:solidFill>
                <a:latin typeface="Proxima Nova"/>
                <a:ea typeface="Proxima Nova"/>
                <a:cs typeface="Proxima Nova"/>
                <a:sym typeface="Proxima Nova"/>
              </a:rPr>
              <a:t>Deb - Maryland</a:t>
            </a:r>
            <a:endParaRPr sz="1050" b="1" kern="0" dirty="0">
              <a:solidFill>
                <a:srgbClr val="D9EAD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3616166" y="1333618"/>
            <a:ext cx="5327303" cy="491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sz="1200" b="1" dirty="0">
                <a:solidFill>
                  <a:srgbClr val="674EA7"/>
                </a:solidFill>
                <a:latin typeface="Proxima Nova"/>
              </a:rPr>
              <a:t>Goals:</a:t>
            </a:r>
            <a:endParaRPr sz="1200" dirty="0">
              <a:solidFill>
                <a:srgbClr val="674EA7"/>
              </a:solidFill>
              <a:latin typeface="Proxima Nova"/>
            </a:endParaRP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Travel – wants to live in other places and experience them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Gardening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Volunteer at </a:t>
            </a:r>
            <a:r>
              <a:rPr lang="en-US" sz="1200" b="0" i="0" dirty="0">
                <a:solidFill>
                  <a:srgbClr val="26282A"/>
                </a:solidFill>
                <a:effectLst/>
                <a:latin typeface="Helvetica Neue"/>
              </a:rPr>
              <a:t>NMAAHC </a:t>
            </a:r>
            <a:r>
              <a:rPr lang="en-US" sz="1200" b="0" i="0" dirty="0">
                <a:solidFill>
                  <a:srgbClr val="181C1B"/>
                </a:solidFill>
                <a:effectLst/>
                <a:latin typeface="Proxima Nova"/>
                <a:sym typeface="Proxima Nova"/>
              </a:rPr>
              <a:t>in Washington DC (African American Museum)</a:t>
            </a:r>
            <a:endParaRPr lang="en-US" sz="1200" dirty="0">
              <a:solidFill>
                <a:srgbClr val="181C1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sz="1200" dirty="0">
              <a:solidFill>
                <a:srgbClr val="181C1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674EA7"/>
                </a:solidFill>
                <a:latin typeface="Proxima Nova"/>
                <a:ea typeface="Proxima Nova"/>
                <a:cs typeface="Proxima Nova"/>
                <a:sym typeface="Proxima Nova"/>
              </a:rPr>
              <a:t>Concerns/Worries:</a:t>
            </a:r>
            <a:endParaRPr sz="1200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Having enough money for the future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Kids having the same opportunities for success that I did</a:t>
            </a:r>
          </a:p>
          <a:p>
            <a:pPr marL="95250" indent="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</a:pPr>
            <a:endParaRPr sz="1200" dirty="0">
              <a:solidFill>
                <a:srgbClr val="181C1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674EA7"/>
                </a:solidFill>
                <a:latin typeface="Proxima Nova"/>
                <a:ea typeface="Proxima Nova"/>
                <a:cs typeface="Proxima Nova"/>
                <a:sym typeface="Proxima Nova"/>
              </a:rPr>
              <a:t>Needs:</a:t>
            </a:r>
            <a:endParaRPr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SzPts val="1600"/>
              <a:buFont typeface="Proxima Nova"/>
              <a:buChar char="●"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Wants to know what is happening with the pension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SzPts val="1600"/>
              <a:buFont typeface="Proxima Nova"/>
              <a:buChar char="●"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Wants to stay connected to the school and community (substitute teach)</a:t>
            </a:r>
          </a:p>
          <a:p>
            <a:pPr marL="95250" indent="0" algn="l">
              <a:lnSpc>
                <a:spcPct val="100000"/>
              </a:lnSpc>
              <a:spcBef>
                <a:spcPts val="0"/>
              </a:spcBef>
              <a:buSzPts val="1600"/>
            </a:pPr>
            <a:endParaRPr lang="en-US" sz="1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674EA7"/>
                </a:solidFill>
                <a:latin typeface="Proxima Nova"/>
                <a:ea typeface="Proxima Nova"/>
                <a:cs typeface="Proxima Nova"/>
                <a:sym typeface="Proxima Nova"/>
              </a:rPr>
              <a:t>Technology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674EA7"/>
                </a:solidFill>
                <a:latin typeface="Proxima Nova"/>
                <a:ea typeface="Proxima Nova"/>
                <a:cs typeface="Proxima Nova"/>
                <a:sym typeface="Proxima Nova"/>
              </a:rPr>
              <a:t>Other Information</a:t>
            </a:r>
            <a:endParaRPr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SzPts val="1600"/>
              <a:buFont typeface="Proxima Nova"/>
              <a:buChar char="●"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Really want to travel and also substitute to stay connected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SzPts val="1600"/>
              <a:buFont typeface="Proxima Nova"/>
              <a:buChar char="●"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Happy with her pension, not feeling financial pressure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SzPts val="1600"/>
              <a:buFont typeface="Proxima Nova"/>
              <a:buChar char="●"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Not worried too much about long-term health care costs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SzPts val="1600"/>
              <a:buFont typeface="Proxima Nova"/>
              <a:buChar char="●"/>
            </a:pP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6" name="Picture 2" descr="Avatar, client, female, girl, teacher, user, woman icon - Download on  Iconfinder">
            <a:extLst>
              <a:ext uri="{FF2B5EF4-FFF2-40B4-BE49-F238E27FC236}">
                <a16:creationId xmlns:a16="http://schemas.microsoft.com/office/drawing/2014/main" id="{4B9242A1-5F94-91FB-ED9C-43692C57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2" y="1291594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CCF5B43-7215-32EE-E489-306B535845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73" t="3670" r="26350" b="5551"/>
          <a:stretch/>
        </p:blipFill>
        <p:spPr>
          <a:xfrm>
            <a:off x="3717160" y="4172635"/>
            <a:ext cx="698423" cy="71767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A60A9D6-38F9-ED84-3646-10E21C9E1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524" y="4147320"/>
            <a:ext cx="768308" cy="76830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8603C02-3922-D4C8-DB9A-635B9D3D6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057" y="4132375"/>
            <a:ext cx="698423" cy="798198"/>
          </a:xfrm>
          <a:prstGeom prst="rect">
            <a:avLst/>
          </a:prstGeom>
        </p:spPr>
      </p:pic>
      <p:pic>
        <p:nvPicPr>
          <p:cNvPr id="13" name="Picture 12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FA3C984F-A8B0-1269-7285-7EEF64EA2D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459" r="22488"/>
          <a:stretch/>
        </p:blipFill>
        <p:spPr>
          <a:xfrm>
            <a:off x="5921698" y="4114800"/>
            <a:ext cx="425448" cy="833350"/>
          </a:xfrm>
          <a:prstGeom prst="rect">
            <a:avLst/>
          </a:prstGeom>
        </p:spPr>
      </p:pic>
      <p:pic>
        <p:nvPicPr>
          <p:cNvPr id="14" name="Picture 8" descr="SMS Message - Free technology icons">
            <a:extLst>
              <a:ext uri="{FF2B5EF4-FFF2-40B4-BE49-F238E27FC236}">
                <a16:creationId xmlns:a16="http://schemas.microsoft.com/office/drawing/2014/main" id="{7D0EB3CD-8466-C280-D095-3E2D089A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12" y="4147321"/>
            <a:ext cx="768308" cy="7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3660844" y="1369444"/>
            <a:ext cx="5113125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Goals/Interest:</a:t>
            </a:r>
          </a:p>
          <a:p>
            <a:pPr marL="0" indent="0" algn="l">
              <a:spcBef>
                <a:spcPts val="0"/>
              </a:spcBef>
            </a:pPr>
            <a:endParaRPr lang="en-US" sz="12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14313" indent="-2143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Travel to visit her kids whenever she wants (no worries about school calendar)</a:t>
            </a:r>
          </a:p>
          <a:p>
            <a:pPr marL="214313" indent="-2143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Substitute teach at my own school because I know how hard it is to find great substitutes that will follow the teacher’s plan and allow friends to actually take time off</a:t>
            </a:r>
          </a:p>
          <a:p>
            <a:pPr marL="214313" indent="-2143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Volunteer with local diaper bank</a:t>
            </a:r>
          </a:p>
          <a:p>
            <a:pPr marL="214313" indent="-2143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Reading, especially history (was a history teacher)</a:t>
            </a:r>
          </a:p>
          <a:p>
            <a:pPr marL="0" indent="0" algn="l">
              <a:spcBef>
                <a:spcPts val="0"/>
              </a:spcBef>
            </a:pPr>
            <a:endParaRPr sz="1200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0" y="857250"/>
            <a:ext cx="32771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42900" y="3028932"/>
            <a:ext cx="292995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b="1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b="1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656636" y="2953699"/>
            <a:ext cx="4498875" cy="163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fontScale="92500" lnSpcReduction="10000"/>
          </a:bodyPr>
          <a:lstStyle/>
          <a:p>
            <a:pPr defTabSz="685800"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en-US" sz="1200" b="1" kern="0" dirty="0">
                <a:solidFill>
                  <a:srgbClr val="4472C4"/>
                </a:solidFill>
                <a:latin typeface="Proxima Nova"/>
                <a:ea typeface="Proxima Nova"/>
                <a:cs typeface="Proxima Nova"/>
                <a:sym typeface="Proxima Nova"/>
              </a:rPr>
              <a:t>Concerns/Worries:</a:t>
            </a:r>
          </a:p>
          <a:p>
            <a:pPr defTabSz="685800">
              <a:lnSpc>
                <a:spcPct val="90000"/>
              </a:lnSpc>
              <a:buClr>
                <a:srgbClr val="000000"/>
              </a:buClr>
              <a:buSzPts val="2400"/>
            </a:pPr>
            <a:endParaRPr lang="en-US" sz="1200" b="1" kern="0" dirty="0">
              <a:solidFill>
                <a:srgbClr val="4472C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14313" indent="-214313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Have had health issues (which is why I retired) – health is on my mind</a:t>
            </a:r>
          </a:p>
          <a:p>
            <a:pPr marL="214313" indent="-214313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No longer qualify for long term disability, wish all teachers knew to get this young</a:t>
            </a:r>
          </a:p>
          <a:p>
            <a:pPr marL="214313" indent="-214313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Going to have to get a job, because I will be bored and feel guilty since we still have kids in college</a:t>
            </a:r>
          </a:p>
          <a:p>
            <a:pPr marL="214313" indent="-214313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Stay on top of pension legislation</a:t>
            </a:r>
          </a:p>
          <a:p>
            <a:pPr marL="214313" indent="-214313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Has been trying to join state organization but cannot figure out how to</a:t>
            </a:r>
          </a:p>
          <a:p>
            <a:pPr marL="214313" indent="-214313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1200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0" y="852469"/>
            <a:ext cx="9144000" cy="30006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1050" b="1" kern="0" dirty="0">
                <a:solidFill>
                  <a:srgbClr val="A4C2F4"/>
                </a:solidFill>
                <a:latin typeface="Proxima Nova"/>
                <a:ea typeface="Proxima Nova"/>
                <a:cs typeface="Proxima Nova"/>
                <a:sym typeface="Proxima Nova"/>
              </a:rPr>
              <a:t>Sara – New Jersey</a:t>
            </a:r>
            <a:endParaRPr sz="1050" b="1" kern="0" dirty="0">
              <a:solidFill>
                <a:srgbClr val="A4C2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74" name="Picture 2" descr="Woman Middle age Icon, European fashionable middle, aged women, child, face,  holidays png | PNGWing">
            <a:extLst>
              <a:ext uri="{FF2B5EF4-FFF2-40B4-BE49-F238E27FC236}">
                <a16:creationId xmlns:a16="http://schemas.microsoft.com/office/drawing/2014/main" id="{EF2C0F0B-B07D-4290-09AE-6EE93270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3" y="1422639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86;p13">
            <a:extLst>
              <a:ext uri="{FF2B5EF4-FFF2-40B4-BE49-F238E27FC236}">
                <a16:creationId xmlns:a16="http://schemas.microsoft.com/office/drawing/2014/main" id="{C62EB241-09E1-6374-3D6B-E428955BD7C8}"/>
              </a:ext>
            </a:extLst>
          </p:cNvPr>
          <p:cNvSpPr txBox="1"/>
          <p:nvPr/>
        </p:nvSpPr>
        <p:spPr>
          <a:xfrm>
            <a:off x="295679" y="3567573"/>
            <a:ext cx="272790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Married, with teenagers</a:t>
            </a:r>
          </a:p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Husband still working for 5 more years</a:t>
            </a:r>
          </a:p>
          <a:p>
            <a:pPr marL="9525" defTabSz="685800">
              <a:spcBef>
                <a:spcPts val="450"/>
              </a:spcBef>
              <a:buClr>
                <a:srgbClr val="FFFFFF"/>
              </a:buClr>
              <a:buSzPts val="1600"/>
            </a:pPr>
            <a:endParaRPr lang="en-US" sz="12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26 years as a teacher</a:t>
            </a:r>
          </a:p>
          <a:p>
            <a:pPr marL="223838" lvl="4" indent="-214313" defTabSz="685800">
              <a:spcBef>
                <a:spcPts val="450"/>
              </a:spcBef>
              <a:buClr>
                <a:srgbClr val="FFFFFF"/>
              </a:buClr>
              <a:buSzPts val="1600"/>
              <a:buFont typeface="Wingdings" panose="05000000000000000000" pitchFamily="2" charset="2"/>
              <a:buChar char="v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12 years with 10, 11, 12</a:t>
            </a:r>
          </a:p>
          <a:p>
            <a:pPr marL="223838" lvl="1" indent="-214313" defTabSz="685800">
              <a:spcBef>
                <a:spcPts val="450"/>
              </a:spcBef>
              <a:buClr>
                <a:srgbClr val="FFFFFF"/>
              </a:buClr>
              <a:buSzPts val="1600"/>
              <a:buFont typeface="Wingdings" panose="05000000000000000000" pitchFamily="2" charset="2"/>
              <a:buChar char="v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14 years with 6, 7, 8</a:t>
            </a:r>
          </a:p>
          <a:p>
            <a:pPr marL="223838" lvl="1" indent="-214313" defTabSz="685800">
              <a:spcBef>
                <a:spcPts val="450"/>
              </a:spcBef>
              <a:buClr>
                <a:srgbClr val="FFFFFF"/>
              </a:buClr>
              <a:buSzPts val="1600"/>
              <a:buFont typeface="Wingdings" panose="05000000000000000000" pitchFamily="2" charset="2"/>
              <a:buChar char="v"/>
            </a:pPr>
            <a:endParaRPr lang="en-US" sz="12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3838" lvl="1" indent="-214313" defTabSz="685800">
              <a:spcBef>
                <a:spcPts val="450"/>
              </a:spcBef>
              <a:buClr>
                <a:srgbClr val="FFFFFF"/>
              </a:buClr>
              <a:buSzPts val="1600"/>
              <a:buFont typeface="Wingdings" panose="05000000000000000000" pitchFamily="2" charset="2"/>
              <a:buChar char="q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Retired on June 30, 2023 (new retiree!)</a:t>
            </a:r>
          </a:p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endParaRPr lang="en-US" sz="12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6B9B166-FA8B-E1CC-00BC-E6C9D0B8FA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73" t="3670" r="26350" b="5551"/>
          <a:stretch/>
        </p:blipFill>
        <p:spPr>
          <a:xfrm>
            <a:off x="3717160" y="4806945"/>
            <a:ext cx="698423" cy="71767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DCB7F00-A540-5268-ABDD-2CC9D3E22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524" y="4781629"/>
            <a:ext cx="768308" cy="76830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F20B07E-5370-A80E-9BF3-61A8C2DD3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057" y="4766684"/>
            <a:ext cx="698423" cy="798198"/>
          </a:xfrm>
          <a:prstGeom prst="rect">
            <a:avLst/>
          </a:prstGeom>
        </p:spPr>
      </p:pic>
      <p:pic>
        <p:nvPicPr>
          <p:cNvPr id="12" name="Picture 11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B864D320-8BB9-FC4B-77F0-7F71195F29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459" r="22488"/>
          <a:stretch/>
        </p:blipFill>
        <p:spPr>
          <a:xfrm>
            <a:off x="5921698" y="4749109"/>
            <a:ext cx="425448" cy="833350"/>
          </a:xfrm>
          <a:prstGeom prst="rect">
            <a:avLst/>
          </a:prstGeom>
        </p:spPr>
      </p:pic>
      <p:pic>
        <p:nvPicPr>
          <p:cNvPr id="13" name="Picture 8" descr="SMS Message - Free technology icons">
            <a:extLst>
              <a:ext uri="{FF2B5EF4-FFF2-40B4-BE49-F238E27FC236}">
                <a16:creationId xmlns:a16="http://schemas.microsoft.com/office/drawing/2014/main" id="{BEA081FA-ABD7-E984-6FC8-A32C060C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12" y="4781630"/>
            <a:ext cx="768308" cy="7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190CBB-7DC9-7F7B-44D3-E681822E81C2}"/>
              </a:ext>
            </a:extLst>
          </p:cNvPr>
          <p:cNvSpPr txBox="1"/>
          <p:nvPr/>
        </p:nvSpPr>
        <p:spPr>
          <a:xfrm>
            <a:off x="3577903" y="4531774"/>
            <a:ext cx="457760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en-US" sz="1200" b="1" kern="0" dirty="0">
                <a:solidFill>
                  <a:srgbClr val="4472C4"/>
                </a:solidFill>
                <a:latin typeface="Proxima Nova"/>
                <a:ea typeface="Proxima Nova"/>
                <a:cs typeface="Proxima Nova"/>
                <a:sym typeface="Proxima Nova"/>
              </a:rPr>
              <a:t>Technology used: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857250"/>
            <a:ext cx="3277125" cy="51435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42900" y="2966174"/>
            <a:ext cx="292995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b="1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b="1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33166" y="3707770"/>
            <a:ext cx="2727900" cy="199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Married, kids in high school/college</a:t>
            </a:r>
          </a:p>
          <a:p>
            <a:pPr marL="9525" defTabSz="685800">
              <a:spcBef>
                <a:spcPts val="450"/>
              </a:spcBef>
              <a:buClr>
                <a:srgbClr val="FFFFFF"/>
              </a:buClr>
              <a:buSzPts val="1600"/>
            </a:pPr>
            <a:endParaRPr lang="en-US" sz="12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30 years as a teacher</a:t>
            </a:r>
          </a:p>
          <a:p>
            <a:pPr marL="223838" lvl="4" indent="-214313" defTabSz="685800">
              <a:spcBef>
                <a:spcPts val="450"/>
              </a:spcBef>
              <a:buClr>
                <a:srgbClr val="FFFFFF"/>
              </a:buClr>
              <a:buSzPts val="1600"/>
              <a:buFont typeface="Wingdings" panose="05000000000000000000" pitchFamily="2" charset="2"/>
              <a:buChar char="v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Middle school special education</a:t>
            </a:r>
          </a:p>
          <a:p>
            <a:pPr marL="9525" lvl="1" defTabSz="685800">
              <a:spcBef>
                <a:spcPts val="450"/>
              </a:spcBef>
              <a:buClr>
                <a:srgbClr val="FFFFFF"/>
              </a:buClr>
              <a:buSzPts val="1600"/>
            </a:pPr>
            <a:endParaRPr lang="en-US" sz="12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23838" lvl="1" indent="-214313" defTabSz="685800">
              <a:spcBef>
                <a:spcPts val="450"/>
              </a:spcBef>
              <a:buClr>
                <a:srgbClr val="FFFFFF"/>
              </a:buClr>
              <a:buSzPts val="1600"/>
              <a:buFont typeface="Wingdings" panose="05000000000000000000" pitchFamily="2" charset="2"/>
              <a:buChar char="q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Retiring in 2027 (3 years from now)</a:t>
            </a:r>
          </a:p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endParaRPr lang="en-US" sz="12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0" y="852469"/>
            <a:ext cx="9144000" cy="300060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1050" b="1" kern="0" dirty="0">
                <a:solidFill>
                  <a:srgbClr val="D9EAD3"/>
                </a:solidFill>
                <a:latin typeface="Proxima Nova"/>
                <a:ea typeface="Proxima Nova"/>
                <a:cs typeface="Proxima Nova"/>
                <a:sym typeface="Proxima Nova"/>
              </a:rPr>
              <a:t>Joanne - MA</a:t>
            </a:r>
            <a:endParaRPr sz="1050" b="1" kern="0" dirty="0">
              <a:solidFill>
                <a:srgbClr val="D9EAD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3616166" y="1333618"/>
            <a:ext cx="5327303" cy="450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/>
          <a:p>
            <a:pPr marL="0" indent="0" algn="l">
              <a:spcBef>
                <a:spcPts val="0"/>
              </a:spcBef>
            </a:pPr>
            <a:r>
              <a:rPr lang="en-US" sz="1200" b="1" dirty="0">
                <a:solidFill>
                  <a:srgbClr val="674EA7"/>
                </a:solidFill>
              </a:rPr>
              <a:t>Goals</a:t>
            </a:r>
            <a:endParaRPr sz="1200" dirty="0">
              <a:solidFill>
                <a:srgbClr val="674EA7"/>
              </a:solidFill>
            </a:endParaRP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Marathon runner (started 10 years ago) and does one a year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Reading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Movies, shows, travel more</a:t>
            </a:r>
            <a:endParaRPr sz="1200" dirty="0">
              <a:solidFill>
                <a:srgbClr val="181C1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sz="1200" dirty="0">
              <a:solidFill>
                <a:srgbClr val="181C1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674EA7"/>
                </a:solidFill>
                <a:latin typeface="Proxima Nova"/>
                <a:ea typeface="Proxima Nova"/>
                <a:cs typeface="Proxima Nova"/>
                <a:sym typeface="Proxima Nova"/>
              </a:rPr>
              <a:t>Concerns/Worries:</a:t>
            </a:r>
            <a:endParaRPr sz="1200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Stay active and health for herself and her kids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Want her kids to be happy and healthy – thinks about it a lot 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Lost two friends in their 30s and health and living life is big on her mind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What am I going to do after I retire?  How will I spend my time? Get a job just because don’t know what else to do. 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Also, husband will retire about the same time – never had both at home at the same time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  <a:buFont typeface="Proxima Nova"/>
              <a:buChar char="●"/>
            </a:pPr>
            <a:r>
              <a:rPr lang="en-US" sz="1200" dirty="0">
                <a:solidFill>
                  <a:srgbClr val="181C1B"/>
                </a:solidFill>
                <a:latin typeface="Proxima Nova"/>
                <a:ea typeface="Proxima Nova"/>
                <a:cs typeface="Proxima Nova"/>
                <a:sym typeface="Proxima Nova"/>
              </a:rPr>
              <a:t>Definitely do NOT want to substitute, unless my school begs me to</a:t>
            </a:r>
          </a:p>
          <a:p>
            <a:pPr marL="95250" indent="0" algn="l">
              <a:lnSpc>
                <a:spcPct val="100000"/>
              </a:lnSpc>
              <a:spcBef>
                <a:spcPts val="0"/>
              </a:spcBef>
              <a:buClr>
                <a:srgbClr val="181C1B"/>
              </a:buClr>
              <a:buSzPts val="1600"/>
            </a:pPr>
            <a:endParaRPr sz="1200" dirty="0">
              <a:solidFill>
                <a:srgbClr val="181C1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674EA7"/>
                </a:solidFill>
                <a:latin typeface="Proxima Nova"/>
                <a:ea typeface="Proxima Nova"/>
                <a:cs typeface="Proxima Nova"/>
                <a:sym typeface="Proxima Nova"/>
              </a:rPr>
              <a:t>Technology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en-US"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674EA7"/>
                </a:solidFill>
                <a:latin typeface="Proxima Nova"/>
                <a:ea typeface="Proxima Nova"/>
                <a:cs typeface="Proxima Nova"/>
                <a:sym typeface="Proxima Nova"/>
              </a:rPr>
              <a:t>Other Information</a:t>
            </a:r>
            <a:endParaRPr sz="1200" b="1" dirty="0">
              <a:solidFill>
                <a:srgbClr val="674EA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SzPts val="1600"/>
              <a:buFont typeface="Proxima Nova"/>
              <a:buChar char="●"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Happy with her pension especially since husband will get pension too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SzPts val="1600"/>
              <a:buFont typeface="Proxima Nova"/>
              <a:buChar char="●"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Not worried too much about long-term health care costs</a:t>
            </a:r>
          </a:p>
          <a:p>
            <a:pPr marL="342900" indent="-247650" algn="l">
              <a:lnSpc>
                <a:spcPct val="100000"/>
              </a:lnSpc>
              <a:spcBef>
                <a:spcPts val="0"/>
              </a:spcBef>
              <a:buSzPts val="1600"/>
              <a:buFont typeface="Proxima Nova"/>
              <a:buChar char="●"/>
            </a:pP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D247ED2F-54F9-0C2C-690E-2649C0A09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3" t="3670" r="26350" b="5551"/>
          <a:stretch/>
        </p:blipFill>
        <p:spPr>
          <a:xfrm>
            <a:off x="3717160" y="4329886"/>
            <a:ext cx="698423" cy="71767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9D0DE0B-1644-720C-39E9-5A32532EC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524" y="4304570"/>
            <a:ext cx="768308" cy="76830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0BFD832-9DC4-A7B8-ADFF-69F0FCFFE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057" y="4289625"/>
            <a:ext cx="698423" cy="798198"/>
          </a:xfrm>
          <a:prstGeom prst="rect">
            <a:avLst/>
          </a:prstGeom>
        </p:spPr>
      </p:pic>
      <p:pic>
        <p:nvPicPr>
          <p:cNvPr id="8" name="Picture 7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848ED509-21C2-8FBD-5242-C7269DB09B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459" r="22488"/>
          <a:stretch/>
        </p:blipFill>
        <p:spPr>
          <a:xfrm>
            <a:off x="5921698" y="4272050"/>
            <a:ext cx="425448" cy="833350"/>
          </a:xfrm>
          <a:prstGeom prst="rect">
            <a:avLst/>
          </a:prstGeom>
        </p:spPr>
      </p:pic>
      <p:pic>
        <p:nvPicPr>
          <p:cNvPr id="10" name="Picture 8" descr="SMS Message - Free technology icons">
            <a:extLst>
              <a:ext uri="{FF2B5EF4-FFF2-40B4-BE49-F238E27FC236}">
                <a16:creationId xmlns:a16="http://schemas.microsoft.com/office/drawing/2014/main" id="{895AEBFA-FC99-A0B8-524D-EF2D8723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12" y="4304571"/>
            <a:ext cx="768308" cy="7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miley Face Woman Facial Expression - Middle Aged Woman Cartoon Transparent  PNG - 750x750 - Free Download on NicePNG">
            <a:extLst>
              <a:ext uri="{FF2B5EF4-FFF2-40B4-BE49-F238E27FC236}">
                <a16:creationId xmlns:a16="http://schemas.microsoft.com/office/drawing/2014/main" id="{76AF72F2-FFD7-757E-80EF-2C1999C5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7" y="1540221"/>
            <a:ext cx="1464232" cy="135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25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3660844" y="1369444"/>
            <a:ext cx="5113125" cy="1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sz="1200" b="1" dirty="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Goals/Interest:</a:t>
            </a:r>
          </a:p>
          <a:p>
            <a:pPr marL="0" indent="0" algn="l">
              <a:spcBef>
                <a:spcPts val="0"/>
              </a:spcBef>
            </a:pPr>
            <a:endParaRPr lang="en-US" sz="1200" b="1" dirty="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14313" indent="-2143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Interested in travel, golf and literature</a:t>
            </a:r>
          </a:p>
          <a:p>
            <a:pPr marL="214313" indent="-214313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Relocate to our beach home</a:t>
            </a:r>
          </a:p>
          <a:p>
            <a:pPr marL="0" indent="0" algn="l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14313" indent="-214313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indent="0" algn="l">
              <a:spcBef>
                <a:spcPts val="0"/>
              </a:spcBef>
            </a:pPr>
            <a:endParaRPr sz="1200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0" y="857250"/>
            <a:ext cx="32771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342900" y="3028932"/>
            <a:ext cx="292995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b="1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b="1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3577903" y="2055958"/>
            <a:ext cx="4498875" cy="104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/>
          <a:p>
            <a:pPr defTabSz="685800"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en-US" sz="1200" b="1" kern="0" dirty="0">
                <a:solidFill>
                  <a:srgbClr val="4472C4"/>
                </a:solidFill>
                <a:latin typeface="Proxima Nova"/>
                <a:ea typeface="Proxima Nova"/>
                <a:cs typeface="Proxima Nova"/>
                <a:sym typeface="Proxima Nova"/>
              </a:rPr>
              <a:t>Concerns/Worries:</a:t>
            </a:r>
          </a:p>
          <a:p>
            <a:pPr defTabSz="685800">
              <a:lnSpc>
                <a:spcPct val="90000"/>
              </a:lnSpc>
              <a:buClr>
                <a:srgbClr val="000000"/>
              </a:buClr>
              <a:buSzPts val="2400"/>
            </a:pPr>
            <a:endParaRPr lang="en-US" sz="1200" b="1" kern="0" dirty="0">
              <a:solidFill>
                <a:srgbClr val="4472C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71450" indent="-171450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Impact of COVID on our students and therefore our future workforce</a:t>
            </a:r>
          </a:p>
          <a:p>
            <a:pPr marL="171450" indent="-171450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Impact of politics on our communities</a:t>
            </a:r>
          </a:p>
          <a:p>
            <a:pPr marL="171450" indent="-171450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Impact to women of current political movements</a:t>
            </a:r>
          </a:p>
          <a:p>
            <a:pPr marL="214313" indent="-214313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1200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0" y="852469"/>
            <a:ext cx="9144000" cy="30006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1050" b="1" kern="0" dirty="0">
                <a:solidFill>
                  <a:srgbClr val="A4C2F4"/>
                </a:solidFill>
                <a:latin typeface="Proxima Nova"/>
                <a:ea typeface="Proxima Nova"/>
                <a:cs typeface="Proxima Nova"/>
                <a:sym typeface="Proxima Nova"/>
              </a:rPr>
              <a:t>Cindy - Maryland</a:t>
            </a:r>
            <a:endParaRPr sz="1050" b="1" kern="0" dirty="0">
              <a:solidFill>
                <a:srgbClr val="A4C2F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86;p13">
            <a:extLst>
              <a:ext uri="{FF2B5EF4-FFF2-40B4-BE49-F238E27FC236}">
                <a16:creationId xmlns:a16="http://schemas.microsoft.com/office/drawing/2014/main" id="{C62EB241-09E1-6374-3D6B-E428955BD7C8}"/>
              </a:ext>
            </a:extLst>
          </p:cNvPr>
          <p:cNvSpPr txBox="1"/>
          <p:nvPr/>
        </p:nvSpPr>
        <p:spPr>
          <a:xfrm>
            <a:off x="331441" y="3818280"/>
            <a:ext cx="2727900" cy="199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r>
              <a:rPr lang="en-US" sz="1200" ker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Married, kids</a:t>
            </a:r>
          </a:p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30 years as a teacher/administrator</a:t>
            </a:r>
          </a:p>
          <a:p>
            <a:pPr marL="638175" lvl="1" indent="-171450" defTabSz="685800">
              <a:spcBef>
                <a:spcPts val="450"/>
              </a:spcBef>
              <a:buClr>
                <a:srgbClr val="FFFFFF"/>
              </a:buClr>
              <a:buSzPts val="1600"/>
              <a:buFont typeface="Wingdings" panose="05000000000000000000" pitchFamily="2" charset="2"/>
              <a:buChar char="v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8 years as a teacher</a:t>
            </a:r>
          </a:p>
          <a:p>
            <a:pPr marL="638175" lvl="1" indent="-171450" defTabSz="685800">
              <a:spcBef>
                <a:spcPts val="450"/>
              </a:spcBef>
              <a:buClr>
                <a:srgbClr val="FFFFFF"/>
              </a:buClr>
              <a:buSzPts val="1600"/>
              <a:buFont typeface="Wingdings" panose="05000000000000000000" pitchFamily="2" charset="2"/>
              <a:buChar char="v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22 years as an administrator</a:t>
            </a:r>
          </a:p>
          <a:p>
            <a:pPr marL="466725" lvl="1" defTabSz="685800">
              <a:spcBef>
                <a:spcPts val="450"/>
              </a:spcBef>
              <a:buClr>
                <a:srgbClr val="FFFFFF"/>
              </a:buClr>
              <a:buSzPts val="1600"/>
            </a:pPr>
            <a:endParaRPr lang="en-US" sz="12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r>
              <a:rPr lang="en-US" sz="1200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Retired in 2023 (new retiree)</a:t>
            </a:r>
          </a:p>
          <a:p>
            <a:pPr marL="214313" indent="-204788" defTabSz="685800">
              <a:spcBef>
                <a:spcPts val="450"/>
              </a:spcBef>
              <a:buClr>
                <a:srgbClr val="FFFFFF"/>
              </a:buClr>
              <a:buSzPts val="1600"/>
              <a:buFont typeface="Proxima Nova"/>
              <a:buChar char="❑"/>
            </a:pPr>
            <a:endParaRPr lang="en-US" sz="12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6B9B166-FA8B-E1CC-00BC-E6C9D0B8F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3" t="3670" r="26350" b="5551"/>
          <a:stretch/>
        </p:blipFill>
        <p:spPr>
          <a:xfrm>
            <a:off x="3717160" y="4806945"/>
            <a:ext cx="698423" cy="71767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DCB7F00-A540-5268-ABDD-2CC9D3E22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524" y="4781629"/>
            <a:ext cx="768308" cy="76830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F20B07E-5370-A80E-9BF3-61A8C2DD3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057" y="4766684"/>
            <a:ext cx="698423" cy="798198"/>
          </a:xfrm>
          <a:prstGeom prst="rect">
            <a:avLst/>
          </a:prstGeom>
        </p:spPr>
      </p:pic>
      <p:pic>
        <p:nvPicPr>
          <p:cNvPr id="12" name="Picture 11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B864D320-8BB9-FC4B-77F0-7F71195F29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459" r="22488"/>
          <a:stretch/>
        </p:blipFill>
        <p:spPr>
          <a:xfrm>
            <a:off x="5921698" y="4749109"/>
            <a:ext cx="425448" cy="833350"/>
          </a:xfrm>
          <a:prstGeom prst="rect">
            <a:avLst/>
          </a:prstGeom>
        </p:spPr>
      </p:pic>
      <p:pic>
        <p:nvPicPr>
          <p:cNvPr id="13" name="Picture 8" descr="SMS Message - Free technology icons">
            <a:extLst>
              <a:ext uri="{FF2B5EF4-FFF2-40B4-BE49-F238E27FC236}">
                <a16:creationId xmlns:a16="http://schemas.microsoft.com/office/drawing/2014/main" id="{BEA081FA-ABD7-E984-6FC8-A32C060C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12" y="4781630"/>
            <a:ext cx="768308" cy="7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190CBB-7DC9-7F7B-44D3-E681822E81C2}"/>
              </a:ext>
            </a:extLst>
          </p:cNvPr>
          <p:cNvSpPr txBox="1"/>
          <p:nvPr/>
        </p:nvSpPr>
        <p:spPr>
          <a:xfrm>
            <a:off x="3577903" y="4531774"/>
            <a:ext cx="4577609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en-US" sz="1200" b="1" kern="0" dirty="0">
                <a:solidFill>
                  <a:srgbClr val="4472C4"/>
                </a:solidFill>
                <a:latin typeface="Proxima Nova"/>
                <a:ea typeface="Proxima Nova"/>
                <a:cs typeface="Proxima Nova"/>
                <a:sym typeface="Proxima Nova"/>
              </a:rPr>
              <a:t>Technology used:</a:t>
            </a:r>
          </a:p>
        </p:txBody>
      </p:sp>
      <p:sp>
        <p:nvSpPr>
          <p:cNvPr id="3" name="Google Shape;114;p15">
            <a:extLst>
              <a:ext uri="{FF2B5EF4-FFF2-40B4-BE49-F238E27FC236}">
                <a16:creationId xmlns:a16="http://schemas.microsoft.com/office/drawing/2014/main" id="{E33C009E-BF62-8E6D-97D5-1A050FF0C6D4}"/>
              </a:ext>
            </a:extLst>
          </p:cNvPr>
          <p:cNvSpPr txBox="1"/>
          <p:nvPr/>
        </p:nvSpPr>
        <p:spPr>
          <a:xfrm>
            <a:off x="3604476" y="3087895"/>
            <a:ext cx="4498875" cy="119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/>
          <a:p>
            <a:pPr defTabSz="685800"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en-US" sz="1200" b="1" kern="0" dirty="0">
                <a:solidFill>
                  <a:srgbClr val="4472C4"/>
                </a:solidFill>
                <a:latin typeface="Proxima Nova"/>
                <a:ea typeface="Proxima Nova"/>
                <a:cs typeface="Proxima Nova"/>
                <a:sym typeface="Proxima Nova"/>
              </a:rPr>
              <a:t>Other Topics:</a:t>
            </a:r>
          </a:p>
          <a:p>
            <a:pPr defTabSz="685800">
              <a:lnSpc>
                <a:spcPct val="90000"/>
              </a:lnSpc>
              <a:buClr>
                <a:srgbClr val="000000"/>
              </a:buClr>
              <a:buSzPts val="2400"/>
            </a:pPr>
            <a:endParaRPr lang="en-US" sz="1200" b="1" kern="0" dirty="0">
              <a:solidFill>
                <a:srgbClr val="4472C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14313" indent="-214313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Feel good about my pension</a:t>
            </a:r>
          </a:p>
          <a:p>
            <a:pPr marL="214313" indent="-214313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Miss the people!  Want to substitute to stay connected to the schools.</a:t>
            </a:r>
          </a:p>
          <a:p>
            <a:pPr marL="214313" indent="-214313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200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May spend time with other retired educators depending on what activity is being organized.</a:t>
            </a:r>
          </a:p>
          <a:p>
            <a:pPr marL="214313" indent="-214313" defTabSz="685800">
              <a:lnSpc>
                <a:spcPct val="90000"/>
              </a:lnSpc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sz="1200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98" name="Picture 2" descr="Middle Aged Women PNG Transparent Images Free Download | Vector Files |  Pngtree">
            <a:extLst>
              <a:ext uri="{FF2B5EF4-FFF2-40B4-BE49-F238E27FC236}">
                <a16:creationId xmlns:a16="http://schemas.microsoft.com/office/drawing/2014/main" id="{1130C774-0E81-7F9F-9CCC-862D4482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0" y="1421588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iktok Logo - Free Vectors &amp; PSDs to Download">
            <a:extLst>
              <a:ext uri="{FF2B5EF4-FFF2-40B4-BE49-F238E27FC236}">
                <a16:creationId xmlns:a16="http://schemas.microsoft.com/office/drawing/2014/main" id="{7897D60B-7A4B-0B49-E1E7-D3A5FAF59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72" y="4837635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napchat Logo and symbol, meaning, history, PNG, brand">
            <a:extLst>
              <a:ext uri="{FF2B5EF4-FFF2-40B4-BE49-F238E27FC236}">
                <a16:creationId xmlns:a16="http://schemas.microsoft.com/office/drawing/2014/main" id="{85B04249-8176-151D-A6CB-A34CEF4F1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89" y="5623675"/>
            <a:ext cx="1685204" cy="9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8184FC8-A8E1-7D5B-839E-4729E0AF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12" y="4822836"/>
            <a:ext cx="931649" cy="7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0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507618-8332-F982-1B62-C8F06FE48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7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81600" y="2971800"/>
            <a:ext cx="3657600" cy="3276600"/>
          </a:xfrm>
          <a:prstGeom prst="roundRect">
            <a:avLst>
              <a:gd name="adj" fmla="val 289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048" y="1219199"/>
            <a:ext cx="8534400" cy="1600200"/>
          </a:xfrm>
          <a:prstGeom prst="roundRect">
            <a:avLst>
              <a:gd name="adj" fmla="val 485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to Amina Makhdoom Lynch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005872" cy="144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schemeClr val="accent1"/>
                </a:solidFill>
                <a:cs typeface="Arial" charset="0"/>
              </a:rPr>
              <a:t>Amina </a:t>
            </a:r>
            <a:r>
              <a:rPr lang="en-US" dirty="0">
                <a:solidFill>
                  <a:schemeClr val="accent1"/>
                </a:solidFill>
                <a:cs typeface="Arial" charset="0"/>
              </a:rPr>
              <a:t>gently</a:t>
            </a:r>
            <a:r>
              <a:rPr lang="en-US" sz="2000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cs typeface="Arial" charset="0"/>
              </a:rPr>
              <a:t>lifts and inspires others to achieve their highest dreams </a:t>
            </a:r>
            <a:r>
              <a:rPr lang="en-US" sz="2000" dirty="0">
                <a:solidFill>
                  <a:schemeClr val="accent1"/>
                </a:solidFill>
                <a:cs typeface="Arial" charset="0"/>
              </a:rPr>
              <a:t>and enables them to contribute their unique talents in support of a world that works better for everyone.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8" b="4445"/>
          <a:stretch>
            <a:fillRect/>
          </a:stretch>
        </p:blipFill>
        <p:spPr bwMode="auto">
          <a:xfrm>
            <a:off x="7667748" y="1270605"/>
            <a:ext cx="1126424" cy="1495425"/>
          </a:xfrm>
          <a:prstGeom prst="roundRect">
            <a:avLst>
              <a:gd name="adj" fmla="val 86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05400" y="3048000"/>
            <a:ext cx="3733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Mentored by renowned author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Jack Canfield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2971801"/>
            <a:ext cx="4800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w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25 years of </a:t>
            </a:r>
            <a:r>
              <a:rPr lang="en-US" sz="2000" b="1" dirty="0">
                <a:cs typeface="Arial" charset="0"/>
              </a:rPr>
              <a:t>Management Consulting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experience (Accenture, Human Performance)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Over 30 years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training &amp; facilitation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experience -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ú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Controversial Issues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ú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Success Strategies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ú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Business Skills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ú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System Implementation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ú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Conflict Resolution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ú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Difficult Conversations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ú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Heart-centered </a:t>
            </a:r>
            <a:r>
              <a:rPr lang="en-US" dirty="0">
                <a:solidFill>
                  <a:schemeClr val="accent1"/>
                </a:solidFill>
                <a:cs typeface="Arial" charset="0"/>
              </a:rPr>
              <a:t>L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eadership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6148" name="Picture 4" descr="http://goodereaderimages.goodereader.netdna-cdn.com/blog/uploads/images/chicken-soup-for-the-so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1524">
            <a:off x="7094243" y="3934191"/>
            <a:ext cx="114701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http://photo.goodreads.com/books/1171343854l/965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191000"/>
            <a:ext cx="1266700" cy="1901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E1C8-81A0-24C3-CDA2-ED08A53D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Engagement Posts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8D223-6B65-32BA-2C02-15D97DDB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1"/>
            <a:ext cx="8686800" cy="533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Just google:  FB Engagement Posts</a:t>
            </a:r>
          </a:p>
        </p:txBody>
      </p:sp>
      <p:pic>
        <p:nvPicPr>
          <p:cNvPr id="9218" name="Picture 2" descr="14 Facebook Group Engagement Post Ideas for Massive Engagement">
            <a:extLst>
              <a:ext uri="{FF2B5EF4-FFF2-40B4-BE49-F238E27FC236}">
                <a16:creationId xmlns:a16="http://schemas.microsoft.com/office/drawing/2014/main" id="{4CC248A5-1318-5CBF-DFFE-2C10DEB68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/>
          <a:stretch/>
        </p:blipFill>
        <p:spPr bwMode="auto">
          <a:xfrm>
            <a:off x="381000" y="1752601"/>
            <a:ext cx="276139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65 Social Media Questions to Increase Engagement - Angie Gensler">
            <a:extLst>
              <a:ext uri="{FF2B5EF4-FFF2-40B4-BE49-F238E27FC236}">
                <a16:creationId xmlns:a16="http://schemas.microsoft.com/office/drawing/2014/main" id="{09D9066E-5404-2986-5521-017AB42AD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6"/>
          <a:stretch/>
        </p:blipFill>
        <p:spPr bwMode="auto">
          <a:xfrm>
            <a:off x="6248400" y="3925251"/>
            <a:ext cx="2502253" cy="2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ow To Write Facebook Group Engagement Posts That POP! - Hexotica">
            <a:extLst>
              <a:ext uri="{FF2B5EF4-FFF2-40B4-BE49-F238E27FC236}">
                <a16:creationId xmlns:a16="http://schemas.microsoft.com/office/drawing/2014/main" id="{15E22C52-563E-E26F-1019-5019A0E26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" t="-16776" r="619" b="16776"/>
          <a:stretch/>
        </p:blipFill>
        <p:spPr bwMode="auto">
          <a:xfrm>
            <a:off x="760111" y="4157493"/>
            <a:ext cx="2422146" cy="19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Engagementpost #Marketing #Halloween #SocialMedia #Facebook #Twitter |  Interactive posts, Interactive facebook posts, Halloween worksheets">
            <a:extLst>
              <a:ext uri="{FF2B5EF4-FFF2-40B4-BE49-F238E27FC236}">
                <a16:creationId xmlns:a16="http://schemas.microsoft.com/office/drawing/2014/main" id="{BB00A36B-5E30-1F82-C996-82266A71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One Has To Go Meme Returns to Ranking Favorite Foods">
            <a:extLst>
              <a:ext uri="{FF2B5EF4-FFF2-40B4-BE49-F238E27FC236}">
                <a16:creationId xmlns:a16="http://schemas.microsoft.com/office/drawing/2014/main" id="{2DED5CA7-E727-88BF-369D-B785B5965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/>
          <a:stretch/>
        </p:blipFill>
        <p:spPr bwMode="auto">
          <a:xfrm>
            <a:off x="6859814" y="1701802"/>
            <a:ext cx="20193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03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FEB5-2869-B789-31C3-A5E47A05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times to post on 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A495-2673-3449-26FB-C97BFDFE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+mj-lt"/>
              </a:rPr>
              <a:t>The best times to post are Wednesday at 11 am and 1 pm.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+mj-lt"/>
              </a:rPr>
              <a:t>The overall best day is Wednesday.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+mj-lt"/>
              </a:rPr>
              <a:t>You will get the most consistent engagement on weekdays from 9 am–3 pm.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+mj-lt"/>
              </a:rPr>
              <a:t>The worst day is Sunday, which sees the least amount of engagement.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https://influencermarketinghub.com/best-times-to-post-on-facebook/</a:t>
            </a:r>
            <a:endParaRPr lang="en-US" dirty="0"/>
          </a:p>
          <a:p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https://sproutsocial.com/insights/best-times-to-post-on-facebook/#nonprofits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20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A3A95-E751-52A7-B056-F43D3DEB6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Facebook Demonstration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439E3-3541-3137-F9D6-DD4084CF3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83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EC19-CE36-A90F-3934-870172F6F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94924-7D62-9EC7-507B-DDC2DFA9A5F2}"/>
              </a:ext>
            </a:extLst>
          </p:cNvPr>
          <p:cNvSpPr txBox="1"/>
          <p:nvPr/>
        </p:nvSpPr>
        <p:spPr>
          <a:xfrm>
            <a:off x="152400" y="5562600"/>
            <a:ext cx="883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Available at:</a:t>
            </a:r>
          </a:p>
          <a:p>
            <a:r>
              <a:rPr lang="en-US" dirty="0"/>
              <a:t>http://www.amazon.com/My-Facebook-Seniors-2nd-Edition/dp/0789754312</a:t>
            </a:r>
          </a:p>
        </p:txBody>
      </p:sp>
      <p:pic>
        <p:nvPicPr>
          <p:cNvPr id="10242" name="Picture 2" descr="My Facebook for Seniors (My...)">
            <a:extLst>
              <a:ext uri="{FF2B5EF4-FFF2-40B4-BE49-F238E27FC236}">
                <a16:creationId xmlns:a16="http://schemas.microsoft.com/office/drawing/2014/main" id="{5CDFDB5E-34AE-BFF4-D2FC-30CFB31DD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85891"/>
            <a:ext cx="3352800" cy="437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0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en-US" dirty="0"/>
              <a:t>Amina Makhdoom Lynch</a:t>
            </a:r>
          </a:p>
          <a:p>
            <a:pPr algn="ctr">
              <a:defRPr/>
            </a:pPr>
            <a:r>
              <a:rPr lang="en-US" dirty="0"/>
              <a:t>Fresnel Consulting</a:t>
            </a:r>
          </a:p>
          <a:p>
            <a:pPr algn="ctr">
              <a:defRPr/>
            </a:pPr>
            <a:r>
              <a:rPr lang="en-US" dirty="0"/>
              <a:t>(202) 425 8302</a:t>
            </a:r>
          </a:p>
          <a:p>
            <a:pPr algn="ctr">
              <a:defRPr/>
            </a:pPr>
            <a:r>
              <a:rPr lang="en-US" dirty="0">
                <a:cs typeface="Arial" charset="0"/>
              </a:rPr>
              <a:t>www.fresnelconsult.com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D04B-2AC7-4976-81A2-E3F0A9E0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Reminders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979A7E-1B06-49F3-BD71-766F14DF61D3}"/>
              </a:ext>
            </a:extLst>
          </p:cNvPr>
          <p:cNvSpPr txBox="1"/>
          <p:nvPr/>
        </p:nvSpPr>
        <p:spPr>
          <a:xfrm>
            <a:off x="762000" y="5562600"/>
            <a:ext cx="75438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RECORDING IN PROGRESS: The audio/video of this conference call is being recorded.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DD8532-170F-4E0B-811A-E795611AE81C}"/>
              </a:ext>
            </a:extLst>
          </p:cNvPr>
          <p:cNvSpPr txBox="1"/>
          <p:nvPr/>
        </p:nvSpPr>
        <p:spPr>
          <a:xfrm>
            <a:off x="381000" y="1295400"/>
            <a:ext cx="5334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training is approximately 2 hours long.  There will not be any breaks; however, if you need to step away, feel free to do so.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FC0F4-B64A-4DF9-B48E-2C2EB5D692AC}"/>
              </a:ext>
            </a:extLst>
          </p:cNvPr>
          <p:cNvSpPr txBox="1"/>
          <p:nvPr/>
        </p:nvSpPr>
        <p:spPr>
          <a:xfrm>
            <a:off x="3048000" y="2438400"/>
            <a:ext cx="5821936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 order to ensure video quality, I recommend leaving cameras “off.”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 I will be sharing my screen during the PowerPoint or have my camera on when speaking.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707EED-5B29-4D0C-82E2-E786ADCB2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1272"/>
            <a:ext cx="1971969" cy="12003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C7E2B4-DD15-46CA-93F8-CDDEF5664930}"/>
              </a:ext>
            </a:extLst>
          </p:cNvPr>
          <p:cNvSpPr txBox="1"/>
          <p:nvPr/>
        </p:nvSpPr>
        <p:spPr>
          <a:xfrm>
            <a:off x="228600" y="4451864"/>
            <a:ext cx="5715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You will need paper and pen for this course.</a:t>
            </a:r>
          </a:p>
        </p:txBody>
      </p:sp>
      <p:pic>
        <p:nvPicPr>
          <p:cNvPr id="8" name="Picture 7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D6546C67-3E0D-19CF-C43A-04ECE3507F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15289"/>
            <a:ext cx="1862667" cy="1047750"/>
          </a:xfrm>
          <a:prstGeom prst="rect">
            <a:avLst/>
          </a:prstGeom>
        </p:spPr>
      </p:pic>
      <p:pic>
        <p:nvPicPr>
          <p:cNvPr id="3" name="Picture 2" descr="Dripping hole Separation 2 hour stopwatch Brawl Mathis Ray">
            <a:extLst>
              <a:ext uri="{FF2B5EF4-FFF2-40B4-BE49-F238E27FC236}">
                <a16:creationId xmlns:a16="http://schemas.microsoft.com/office/drawing/2014/main" id="{1E17C300-7D4A-60F3-05EB-E51006BD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7142" r="20552" b="18572"/>
          <a:stretch/>
        </p:blipFill>
        <p:spPr bwMode="auto">
          <a:xfrm>
            <a:off x="6400800" y="1035566"/>
            <a:ext cx="1219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8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6D04B-2AC7-4976-81A2-E3F0A9E0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will you show up to today’s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0880E-0AA2-4B05-9332-436CBF815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295400"/>
            <a:ext cx="6705600" cy="4830763"/>
          </a:xfrm>
        </p:spPr>
        <p:txBody>
          <a:bodyPr/>
          <a:lstStyle/>
          <a:p>
            <a:r>
              <a:rPr lang="en-US" dirty="0"/>
              <a:t>Take a moment now to decide how you will show up for our time together?</a:t>
            </a:r>
          </a:p>
          <a:p>
            <a:pPr lvl="1"/>
            <a:r>
              <a:rPr lang="en-US" dirty="0"/>
              <a:t>Turn your cell phone to silent or vibrate</a:t>
            </a:r>
          </a:p>
          <a:p>
            <a:pPr lvl="1"/>
            <a:r>
              <a:rPr lang="en-US" dirty="0"/>
              <a:t>Have materials to take notes</a:t>
            </a:r>
          </a:p>
          <a:p>
            <a:pPr lvl="1"/>
            <a:r>
              <a:rPr lang="en-US" dirty="0"/>
              <a:t>Set the personal intention that you will benefit from this session and leave with beneficial tools and information that you can use and apply.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98DF24-9588-4DE1-8B15-31E45EE0E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03" y="4191000"/>
            <a:ext cx="2773193" cy="2174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BDA802-6BF6-41ED-9516-EC3F5168A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" y="2209800"/>
            <a:ext cx="2514600" cy="1885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9D63D7-9166-44FB-8F7F-9DC1E185016E}"/>
              </a:ext>
            </a:extLst>
          </p:cNvPr>
          <p:cNvSpPr txBox="1"/>
          <p:nvPr/>
        </p:nvSpPr>
        <p:spPr>
          <a:xfrm>
            <a:off x="304800" y="42672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QUESTIONS? Feel free to ask questions during the call by using the “Chat” feature.  If I cannot get to them during the meeting, I will send responses to the group in a follow-up email.</a:t>
            </a:r>
          </a:p>
        </p:txBody>
      </p:sp>
    </p:spTree>
    <p:extLst>
      <p:ext uri="{BB962C8B-B14F-4D97-AF65-F5344CB8AC3E}">
        <p14:creationId xmlns:p14="http://schemas.microsoft.com/office/powerpoint/2010/main" val="4123050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dirty="0"/>
              <a:t>Welcome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dirty="0"/>
              <a:t>Clarity of Message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dirty="0"/>
              <a:t>Customer Experience and Personas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dirty="0"/>
              <a:t>FB Demonstration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/>
              <a:t>Creating a FB Group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/>
              <a:t>Scheduling posts (for the year)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/>
              <a:t>Ideas on where to get content that engages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/>
              <a:t>FB Live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dirty="0"/>
              <a:t>Questions and Closing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E8A0-0472-2ECA-1F56-FA092E06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 the value you provide to this audience </a:t>
            </a:r>
          </a:p>
        </p:txBody>
      </p:sp>
      <p:pic>
        <p:nvPicPr>
          <p:cNvPr id="3074" name="Picture 2" descr="Guest Post: How to Evaluate Your Company's Value - Barry Moltz">
            <a:extLst>
              <a:ext uri="{FF2B5EF4-FFF2-40B4-BE49-F238E27FC236}">
                <a16:creationId xmlns:a16="http://schemas.microsoft.com/office/drawing/2014/main" id="{1D1F9AF5-20F6-99A9-199D-15073F848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6" y="1719263"/>
            <a:ext cx="5729287" cy="381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36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3C3F-3C2E-8F5D-EC5A-5C66A7E1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find value in one of two ways….</a:t>
            </a:r>
          </a:p>
        </p:txBody>
      </p:sp>
      <p:pic>
        <p:nvPicPr>
          <p:cNvPr id="6146" name="Picture 2" descr="Masterclass - How to live a Drink Less Lifestyle and Break your  Overdrinking Habit - YouTube">
            <a:extLst>
              <a:ext uri="{FF2B5EF4-FFF2-40B4-BE49-F238E27FC236}">
                <a16:creationId xmlns:a16="http://schemas.microsoft.com/office/drawing/2014/main" id="{A0226300-5C46-B11B-A263-675F290B2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4694" r="16008" b="19999"/>
          <a:stretch/>
        </p:blipFill>
        <p:spPr bwMode="auto">
          <a:xfrm>
            <a:off x="457200" y="1371600"/>
            <a:ext cx="8027009" cy="46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3C6E6DCB-0110-3B67-4BD4-FE98CB8C92B2}"/>
              </a:ext>
            </a:extLst>
          </p:cNvPr>
          <p:cNvSpPr/>
          <p:nvPr/>
        </p:nvSpPr>
        <p:spPr>
          <a:xfrm>
            <a:off x="1600200" y="4419600"/>
            <a:ext cx="45720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CB01F817-1472-0619-CD13-FBD1FC5E5679}"/>
              </a:ext>
            </a:extLst>
          </p:cNvPr>
          <p:cNvSpPr/>
          <p:nvPr/>
        </p:nvSpPr>
        <p:spPr>
          <a:xfrm rot="10800000">
            <a:off x="4343400" y="2057400"/>
            <a:ext cx="457200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D480-E19A-F34E-7150-18E14538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behind one clear message</a:t>
            </a:r>
          </a:p>
        </p:txBody>
      </p:sp>
      <p:pic>
        <p:nvPicPr>
          <p:cNvPr id="3074" name="Picture 2" descr="The more messages you try to communicate the lower the likelihood of communicating any single message">
            <a:extLst>
              <a:ext uri="{FF2B5EF4-FFF2-40B4-BE49-F238E27FC236}">
                <a16:creationId xmlns:a16="http://schemas.microsoft.com/office/drawing/2014/main" id="{00D399A0-D2FF-C586-FB94-38BEE162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4" y="1066800"/>
            <a:ext cx="854697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0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DC21-8ED6-9D62-4DEF-805DF47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organization’s CLEAR mission?</a:t>
            </a:r>
          </a:p>
        </p:txBody>
      </p:sp>
      <p:pic>
        <p:nvPicPr>
          <p:cNvPr id="4098" name="Picture 2" descr="Our Mission - DPC News">
            <a:extLst>
              <a:ext uri="{FF2B5EF4-FFF2-40B4-BE49-F238E27FC236}">
                <a16:creationId xmlns:a16="http://schemas.microsoft.com/office/drawing/2014/main" id="{54B3BEB0-F589-3603-912B-3EB4D9F5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799"/>
            <a:ext cx="6262688" cy="46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86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12078</TotalTime>
  <Words>1549</Words>
  <Application>Microsoft Office PowerPoint</Application>
  <PresentationFormat>On-screen Show (4:3)</PresentationFormat>
  <Paragraphs>243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Helvetica Neue</vt:lpstr>
      <vt:lpstr>Proxima Nova</vt:lpstr>
      <vt:lpstr>Wingdings</vt:lpstr>
      <vt:lpstr>Office Theme</vt:lpstr>
      <vt:lpstr>1_Office Theme</vt:lpstr>
      <vt:lpstr>Finding and Engaging Your Audience</vt:lpstr>
      <vt:lpstr>Introduction to Amina Makhdoom Lynch</vt:lpstr>
      <vt:lpstr>Reminders</vt:lpstr>
      <vt:lpstr>How will you show up to today’s class?</vt:lpstr>
      <vt:lpstr>Agenda</vt:lpstr>
      <vt:lpstr>Know the value you provide to this audience </vt:lpstr>
      <vt:lpstr>People find value in one of two ways….</vt:lpstr>
      <vt:lpstr>Data behind one clear message</vt:lpstr>
      <vt:lpstr>What is your organization’s CLEAR mission?</vt:lpstr>
      <vt:lpstr>What are some clear mission messages?</vt:lpstr>
      <vt:lpstr>Where do you go to find information?</vt:lpstr>
      <vt:lpstr>Website Content</vt:lpstr>
      <vt:lpstr>How do we engage? By thinking about…</vt:lpstr>
      <vt:lpstr>Are we speaking to our current retirees?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Facebook Engagement Posts</vt:lpstr>
      <vt:lpstr>Best times to post on Facebook</vt:lpstr>
      <vt:lpstr>Facebook Demonstration</vt:lpstr>
      <vt:lpstr>Resource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 Parish</dc:creator>
  <cp:lastModifiedBy>Amina Makhdoom</cp:lastModifiedBy>
  <cp:revision>266</cp:revision>
  <cp:lastPrinted>2021-08-04T19:45:44Z</cp:lastPrinted>
  <dcterms:created xsi:type="dcterms:W3CDTF">2012-10-01T13:17:05Z</dcterms:created>
  <dcterms:modified xsi:type="dcterms:W3CDTF">2023-09-26T15:59:02Z</dcterms:modified>
</cp:coreProperties>
</file>